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2" r:id="rId5"/>
    <p:sldId id="266" r:id="rId6"/>
    <p:sldId id="261" r:id="rId7"/>
    <p:sldId id="263" r:id="rId8"/>
    <p:sldId id="265" r:id="rId9"/>
    <p:sldId id="258" r:id="rId10"/>
    <p:sldId id="260"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68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ADE3C7A-7AFE-4FA3-929A-3F003C2DABB5}" type="datetimeFigureOut">
              <a:rPr lang="en-US" smtClean="0"/>
              <a:pPr/>
              <a:t>7/10/2014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1A113501-6F5D-4461-B8D1-0203B9DE524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DE3C7A-7AFE-4FA3-929A-3F003C2DABB5}" type="datetimeFigureOut">
              <a:rPr lang="en-US" smtClean="0"/>
              <a:pPr/>
              <a:t>7/10/2014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113501-6F5D-4461-B8D1-0203B9DE52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DE3C7A-7AFE-4FA3-929A-3F003C2DABB5}" type="datetimeFigureOut">
              <a:rPr lang="en-US" smtClean="0"/>
              <a:pPr/>
              <a:t>7/10/2014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113501-6F5D-4461-B8D1-0203B9DE52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DE3C7A-7AFE-4FA3-929A-3F003C2DABB5}" type="datetimeFigureOut">
              <a:rPr lang="en-US" smtClean="0"/>
              <a:pPr/>
              <a:t>7/10/2014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113501-6F5D-4461-B8D1-0203B9DE52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ADE3C7A-7AFE-4FA3-929A-3F003C2DABB5}" type="datetimeFigureOut">
              <a:rPr lang="en-US" smtClean="0"/>
              <a:pPr/>
              <a:t>7/10/2014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113501-6F5D-4461-B8D1-0203B9DE524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DE3C7A-7AFE-4FA3-929A-3F003C2DABB5}" type="datetimeFigureOut">
              <a:rPr lang="en-US" smtClean="0"/>
              <a:pPr/>
              <a:t>7/10/2014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113501-6F5D-4461-B8D1-0203B9DE52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DE3C7A-7AFE-4FA3-929A-3F003C2DABB5}" type="datetimeFigureOut">
              <a:rPr lang="en-US" smtClean="0"/>
              <a:pPr/>
              <a:t>7/10/2014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113501-6F5D-4461-B8D1-0203B9DE524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ADE3C7A-7AFE-4FA3-929A-3F003C2DABB5}" type="datetimeFigureOut">
              <a:rPr lang="en-US" smtClean="0"/>
              <a:pPr/>
              <a:t>7/10/2014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113501-6F5D-4461-B8D1-0203B9DE52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ADE3C7A-7AFE-4FA3-929A-3F003C2DABB5}" type="datetimeFigureOut">
              <a:rPr lang="en-US" smtClean="0"/>
              <a:pPr/>
              <a:t>7/10/2014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113501-6F5D-4461-B8D1-0203B9DE52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DE3C7A-7AFE-4FA3-929A-3F003C2DABB5}" type="datetimeFigureOut">
              <a:rPr lang="en-US" smtClean="0"/>
              <a:pPr/>
              <a:t>7/10/2014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113501-6F5D-4461-B8D1-0203B9DE52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ADE3C7A-7AFE-4FA3-929A-3F003C2DABB5}" type="datetimeFigureOut">
              <a:rPr lang="en-US" smtClean="0"/>
              <a:pPr/>
              <a:t>7/10/2014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1A113501-6F5D-4461-B8D1-0203B9DE52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ADE3C7A-7AFE-4FA3-929A-3F003C2DABB5}" type="datetimeFigureOut">
              <a:rPr lang="en-US" smtClean="0"/>
              <a:pPr/>
              <a:t>7/10/2014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A113501-6F5D-4461-B8D1-0203B9DE524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hyperlink" Target="https://www.google.com/shopping/product/15090027573986904865?q=dslr+camera&amp;rlz=1T4ADRA_enUS391US391&amp;biw=1291&amp;bih=566&amp;psj=1&amp;ei=1C2-UuraE6GwygGnkoDACw&amp;ved=0CKQHEKkrMAw" TargetMode="External"/><Relationship Id="rId2" Type="http://schemas.openxmlformats.org/officeDocument/2006/relationships/hyperlink" Target="http://www.bestbuy.com/site/canon-eos-rebel-t3-digital-slr-camera-with-18-55mm-is-lens-black/1987075.p?id=1218304513854&amp;skuId=1987075"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6.jpeg"/><Relationship Id="rId4" Type="http://schemas.openxmlformats.org/officeDocument/2006/relationships/hyperlink" Target="http://www.bestbuy.com/site/nikon-d3100-digital-slr-camera-with-18-55mm-vr-lens-black/1222817.p?id=1218237704411&amp;skuId=1222817" TargetMode="External"/><Relationship Id="rId9" Type="http://schemas.openxmlformats.org/officeDocument/2006/relationships/hyperlink" Target="https://www.google.com/shopping/product/16730678758996446343?q=dslr+camera&amp;rlz=1T4ADRA_enUS391US391&amp;biw=1291&amp;bih=566&amp;psj=1&amp;ei=Ji6-UvLGKIaCyAG1z4HICw&amp;ved=0CN0EEKkrMA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343400"/>
            <a:ext cx="8610600" cy="1600200"/>
          </a:xfrm>
        </p:spPr>
        <p:txBody>
          <a:bodyPr/>
          <a:lstStyle/>
          <a:p>
            <a:r>
              <a:rPr lang="en-US" dirty="0" smtClean="0"/>
              <a:t>Lessons Learned: DSLR campaign </a:t>
            </a:r>
            <a:br>
              <a:rPr lang="en-US" dirty="0" smtClean="0"/>
            </a:br>
            <a:r>
              <a:rPr lang="en-US" dirty="0" err="1" smtClean="0"/>
              <a:t>erigone</a:t>
            </a:r>
            <a:r>
              <a:rPr lang="en-US" dirty="0" smtClean="0"/>
              <a:t> occultation of </a:t>
            </a:r>
            <a:r>
              <a:rPr lang="en-US" dirty="0" err="1" smtClean="0"/>
              <a:t>regulus</a:t>
            </a:r>
            <a:r>
              <a:rPr lang="en-US" dirty="0" smtClean="0"/>
              <a:t> </a:t>
            </a:r>
            <a:br>
              <a:rPr lang="en-US" dirty="0" smtClean="0"/>
            </a:br>
            <a:endParaRPr lang="en-US" dirty="0"/>
          </a:p>
        </p:txBody>
      </p:sp>
      <p:sp>
        <p:nvSpPr>
          <p:cNvPr id="3" name="Subtitle 2"/>
          <p:cNvSpPr>
            <a:spLocks noGrp="1"/>
          </p:cNvSpPr>
          <p:nvPr>
            <p:ph type="subTitle" idx="1"/>
          </p:nvPr>
        </p:nvSpPr>
        <p:spPr>
          <a:xfrm>
            <a:off x="304800" y="2819400"/>
            <a:ext cx="7772400" cy="1508760"/>
          </a:xfrm>
        </p:spPr>
        <p:txBody>
          <a:bodyPr/>
          <a:lstStyle/>
          <a:p>
            <a:r>
              <a:rPr lang="en-US" dirty="0" smtClean="0"/>
              <a:t>Presentation by Tony George at the 2014 Bethesda, Maryland </a:t>
            </a:r>
          </a:p>
          <a:p>
            <a:r>
              <a:rPr lang="en-US" dirty="0" smtClean="0"/>
              <a:t>IOTA Conference</a:t>
            </a:r>
          </a:p>
          <a:p>
            <a:endParaRPr lang="en-US" dirty="0"/>
          </a:p>
        </p:txBody>
      </p:sp>
      <p:pic>
        <p:nvPicPr>
          <p:cNvPr id="19461" name="Picture 1" descr="Canon - EOS Rebel T3 Digital SLR Camera with 18-55mm IS Lens - Black - Larger Front">
            <a:hlinkClick r:id="rId2"/>
          </p:cNvPr>
          <p:cNvPicPr>
            <a:picLocks noChangeAspect="1" noChangeArrowheads="1"/>
          </p:cNvPicPr>
          <p:nvPr/>
        </p:nvPicPr>
        <p:blipFill>
          <a:blip r:embed="rId3" cstate="print"/>
          <a:srcRect/>
          <a:stretch>
            <a:fillRect/>
          </a:stretch>
        </p:blipFill>
        <p:spPr bwMode="auto">
          <a:xfrm>
            <a:off x="914400" y="1371600"/>
            <a:ext cx="1000125" cy="914400"/>
          </a:xfrm>
          <a:prstGeom prst="rect">
            <a:avLst/>
          </a:prstGeom>
          <a:noFill/>
        </p:spPr>
      </p:pic>
      <p:pic>
        <p:nvPicPr>
          <p:cNvPr id="19460" name="Picture 2" descr="Nikon - D3100 Digital SLR Camera with 18-55mm VR Lens - Black - Larger Front">
            <a:hlinkClick r:id="rId4"/>
          </p:cNvPr>
          <p:cNvPicPr>
            <a:picLocks noChangeAspect="1" noChangeArrowheads="1"/>
          </p:cNvPicPr>
          <p:nvPr/>
        </p:nvPicPr>
        <p:blipFill>
          <a:blip r:embed="rId5" cstate="print"/>
          <a:srcRect/>
          <a:stretch>
            <a:fillRect/>
          </a:stretch>
        </p:blipFill>
        <p:spPr bwMode="auto">
          <a:xfrm>
            <a:off x="2362200" y="1447800"/>
            <a:ext cx="1000125" cy="790575"/>
          </a:xfrm>
          <a:prstGeom prst="rect">
            <a:avLst/>
          </a:prstGeom>
          <a:noFill/>
        </p:spPr>
      </p:pic>
      <p:pic>
        <p:nvPicPr>
          <p:cNvPr id="19459" name="Picture 3" descr="https://encrypted-tbn2.gstatic.com/shopping?q=tbn:ANd9GcSoe05Todu2SzA2sMk7aaLlTFfGg0GV3paWHeJqchdjC3nGUSUuLv_uA5GcNsBbaQlszKCXOqsV&amp;usqp=CAY"/>
          <p:cNvPicPr>
            <a:picLocks noChangeAspect="1" noChangeArrowheads="1"/>
          </p:cNvPicPr>
          <p:nvPr/>
        </p:nvPicPr>
        <p:blipFill>
          <a:blip r:embed="rId6" cstate="print"/>
          <a:srcRect/>
          <a:stretch>
            <a:fillRect/>
          </a:stretch>
        </p:blipFill>
        <p:spPr bwMode="auto">
          <a:xfrm>
            <a:off x="3810000" y="1295400"/>
            <a:ext cx="1171575" cy="981075"/>
          </a:xfrm>
          <a:prstGeom prst="rect">
            <a:avLst/>
          </a:prstGeom>
          <a:noFill/>
        </p:spPr>
      </p:pic>
      <p:pic>
        <p:nvPicPr>
          <p:cNvPr id="19458" name="Picture 4" descr="https://encrypted-tbn0.gstatic.com/shopping?q=tbn:ANd9GcQnWg21F2_HcRhn1qh3sEJkWkvqvuRjhyOL4TRP-d4jJmMSLjXD4QL70DGFBNr0LGR407hc5WkQ&amp;usqp=CAE">
            <a:hlinkClick r:id="rId7"/>
          </p:cNvPr>
          <p:cNvPicPr>
            <a:picLocks noChangeAspect="1" noChangeArrowheads="1"/>
          </p:cNvPicPr>
          <p:nvPr/>
        </p:nvPicPr>
        <p:blipFill>
          <a:blip r:embed="rId8" cstate="print"/>
          <a:srcRect/>
          <a:stretch>
            <a:fillRect/>
          </a:stretch>
        </p:blipFill>
        <p:spPr bwMode="auto">
          <a:xfrm>
            <a:off x="5410200" y="1219200"/>
            <a:ext cx="1133475" cy="1133475"/>
          </a:xfrm>
          <a:prstGeom prst="rect">
            <a:avLst/>
          </a:prstGeom>
          <a:noFill/>
        </p:spPr>
      </p:pic>
      <p:pic>
        <p:nvPicPr>
          <p:cNvPr id="19457" name="Picture 5" descr="https://encrypted-tbn3.gstatic.com/shopping?q=tbn:ANd9GcT7YfIAi6WEauup6CesB8c0OJuaHAlqnoMog5oqHcG8gkSi5ouTZ1GTLdRj5xZlelGwYDZsZQc7&amp;usqp=CAE">
            <a:hlinkClick r:id="rId9"/>
          </p:cNvPr>
          <p:cNvPicPr>
            <a:picLocks noChangeAspect="1" noChangeArrowheads="1"/>
          </p:cNvPicPr>
          <p:nvPr/>
        </p:nvPicPr>
        <p:blipFill>
          <a:blip r:embed="rId10" cstate="print"/>
          <a:srcRect/>
          <a:stretch>
            <a:fillRect/>
          </a:stretch>
        </p:blipFill>
        <p:spPr bwMode="auto">
          <a:xfrm>
            <a:off x="6934200" y="1295400"/>
            <a:ext cx="1162050" cy="971550"/>
          </a:xfrm>
          <a:prstGeom prst="rect">
            <a:avLst/>
          </a:prstGeom>
          <a:noFill/>
        </p:spPr>
      </p:pic>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19463" name="Rectangle 7"/>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4" name="Rectangle 8"/>
          <p:cNvSpPr>
            <a:spLocks noChangeArrowheads="1"/>
          </p:cNvSpPr>
          <p:nvPr/>
        </p:nvSpPr>
        <p:spPr bwMode="auto">
          <a:xfrm>
            <a:off x="0" y="1704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5" name="Rectangle 9"/>
          <p:cNvSpPr>
            <a:spLocks noChangeArrowheads="1"/>
          </p:cNvSpPr>
          <p:nvPr/>
        </p:nvSpPr>
        <p:spPr bwMode="auto">
          <a:xfrm>
            <a:off x="0" y="26860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6" name="Rectangle 10"/>
          <p:cNvSpPr>
            <a:spLocks noChangeArrowheads="1"/>
          </p:cNvSpPr>
          <p:nvPr/>
        </p:nvSpPr>
        <p:spPr bwMode="auto">
          <a:xfrm>
            <a:off x="0" y="3819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630936"/>
          </a:xfrm>
        </p:spPr>
        <p:txBody>
          <a:bodyPr/>
          <a:lstStyle/>
          <a:p>
            <a:r>
              <a:rPr lang="en-US" sz="3200" dirty="0" smtClean="0"/>
              <a:t>DSLR and Video of UT VTI display</a:t>
            </a:r>
            <a:endParaRPr lang="en-US" sz="3200" dirty="0"/>
          </a:p>
        </p:txBody>
      </p:sp>
      <p:grpSp>
        <p:nvGrpSpPr>
          <p:cNvPr id="10" name="Group 9"/>
          <p:cNvGrpSpPr/>
          <p:nvPr/>
        </p:nvGrpSpPr>
        <p:grpSpPr>
          <a:xfrm>
            <a:off x="1066800" y="3352800"/>
            <a:ext cx="4191000" cy="2949678"/>
            <a:chOff x="1828800" y="2895600"/>
            <a:chExt cx="4191000" cy="2949678"/>
          </a:xfrm>
        </p:grpSpPr>
        <p:grpSp>
          <p:nvGrpSpPr>
            <p:cNvPr id="9" name="Group 8"/>
            <p:cNvGrpSpPr/>
            <p:nvPr/>
          </p:nvGrpSpPr>
          <p:grpSpPr>
            <a:xfrm>
              <a:off x="1828800" y="2895600"/>
              <a:ext cx="4191000" cy="1406013"/>
              <a:chOff x="1828800" y="3047999"/>
              <a:chExt cx="4191000" cy="1406013"/>
            </a:xfrm>
          </p:grpSpPr>
          <p:pic>
            <p:nvPicPr>
              <p:cNvPr id="3073" name="Picture 2" descr="image001"/>
              <p:cNvPicPr>
                <a:picLocks noChangeAspect="1" noChangeArrowheads="1"/>
              </p:cNvPicPr>
              <p:nvPr/>
            </p:nvPicPr>
            <p:blipFill>
              <a:blip r:embed="rId2" cstate="print"/>
              <a:srcRect l="31111" t="27634" r="34444" b="36442"/>
              <a:stretch>
                <a:fillRect/>
              </a:stretch>
            </p:blipFill>
            <p:spPr bwMode="auto">
              <a:xfrm>
                <a:off x="4343400" y="3047999"/>
                <a:ext cx="1676400" cy="1406013"/>
              </a:xfrm>
              <a:prstGeom prst="rect">
                <a:avLst/>
              </a:prstGeom>
              <a:noFill/>
              <a:ln w="9525">
                <a:solidFill>
                  <a:schemeClr val="tx1"/>
                </a:solidFill>
                <a:miter lim="800000"/>
                <a:headEnd/>
                <a:tailEnd/>
              </a:ln>
            </p:spPr>
          </p:pic>
          <p:pic>
            <p:nvPicPr>
              <p:cNvPr id="3074" name="Picture 1" descr="image004"/>
              <p:cNvPicPr>
                <a:picLocks noChangeAspect="1" noChangeArrowheads="1"/>
              </p:cNvPicPr>
              <p:nvPr/>
            </p:nvPicPr>
            <p:blipFill>
              <a:blip r:embed="rId3" cstate="print"/>
              <a:srcRect/>
              <a:stretch>
                <a:fillRect/>
              </a:stretch>
            </p:blipFill>
            <p:spPr bwMode="auto">
              <a:xfrm>
                <a:off x="1828800" y="3051376"/>
                <a:ext cx="2419350" cy="1390143"/>
              </a:xfrm>
              <a:prstGeom prst="rect">
                <a:avLst/>
              </a:prstGeom>
              <a:noFill/>
              <a:ln w="9525">
                <a:noFill/>
                <a:miter lim="800000"/>
                <a:headEnd/>
                <a:tailEnd/>
              </a:ln>
            </p:spPr>
          </p:pic>
        </p:grpSp>
        <p:grpSp>
          <p:nvGrpSpPr>
            <p:cNvPr id="8" name="Group 7"/>
            <p:cNvGrpSpPr/>
            <p:nvPr/>
          </p:nvGrpSpPr>
          <p:grpSpPr>
            <a:xfrm>
              <a:off x="1828800" y="4419600"/>
              <a:ext cx="4037418" cy="1425678"/>
              <a:chOff x="1829982" y="5279922"/>
              <a:chExt cx="4037418" cy="1425678"/>
            </a:xfrm>
          </p:grpSpPr>
          <p:pic>
            <p:nvPicPr>
              <p:cNvPr id="3075" name="Picture 3" descr="image002"/>
              <p:cNvPicPr>
                <a:picLocks noChangeAspect="1" noChangeArrowheads="1"/>
              </p:cNvPicPr>
              <p:nvPr/>
            </p:nvPicPr>
            <p:blipFill>
              <a:blip r:embed="rId4" cstate="print"/>
              <a:srcRect l="30384" t="22978" r="33038" b="34375"/>
              <a:stretch>
                <a:fillRect/>
              </a:stretch>
            </p:blipFill>
            <p:spPr bwMode="auto">
              <a:xfrm>
                <a:off x="4343400" y="5279922"/>
                <a:ext cx="1524000" cy="1425678"/>
              </a:xfrm>
              <a:prstGeom prst="rect">
                <a:avLst/>
              </a:prstGeom>
              <a:noFill/>
              <a:ln w="9525">
                <a:solidFill>
                  <a:schemeClr val="tx1"/>
                </a:solidFill>
                <a:miter lim="800000"/>
                <a:headEnd/>
                <a:tailEnd/>
              </a:ln>
            </p:spPr>
          </p:pic>
          <p:pic>
            <p:nvPicPr>
              <p:cNvPr id="3076" name="Picture 4" descr="image003"/>
              <p:cNvPicPr>
                <a:picLocks noChangeAspect="1" noChangeArrowheads="1"/>
              </p:cNvPicPr>
              <p:nvPr/>
            </p:nvPicPr>
            <p:blipFill>
              <a:blip r:embed="rId5" cstate="print"/>
              <a:srcRect/>
              <a:stretch>
                <a:fillRect/>
              </a:stretch>
            </p:blipFill>
            <p:spPr bwMode="auto">
              <a:xfrm>
                <a:off x="1829982" y="5312084"/>
                <a:ext cx="2437218" cy="1391156"/>
              </a:xfrm>
              <a:prstGeom prst="rect">
                <a:avLst/>
              </a:prstGeom>
              <a:noFill/>
              <a:ln w="9525">
                <a:noFill/>
                <a:miter lim="800000"/>
                <a:headEnd/>
                <a:tailEnd/>
              </a:ln>
            </p:spPr>
          </p:pic>
        </p:grpSp>
      </p:grpSp>
      <p:sp>
        <p:nvSpPr>
          <p:cNvPr id="7" name="TextBox 6"/>
          <p:cNvSpPr txBox="1"/>
          <p:nvPr/>
        </p:nvSpPr>
        <p:spPr>
          <a:xfrm>
            <a:off x="990600" y="914400"/>
            <a:ext cx="7467600" cy="2308324"/>
          </a:xfrm>
          <a:prstGeom prst="rect">
            <a:avLst/>
          </a:prstGeom>
          <a:noFill/>
        </p:spPr>
        <p:txBody>
          <a:bodyPr wrap="square" rtlCol="0">
            <a:spAutoFit/>
          </a:bodyPr>
          <a:lstStyle/>
          <a:p>
            <a:r>
              <a:rPr lang="en-US" dirty="0" smtClean="0"/>
              <a:t>DSLRs do not have a method of inserting a UTC time stamp direction on the video, as is done with NTSC video cameras and VTIs.  Another method of timing is to record a UTC time stamp before and after recording the event (without turning off the DSLR video).  With before and after UT, the observer can then calibrate the event frames to the UTC. </a:t>
            </a:r>
          </a:p>
          <a:p>
            <a:endParaRPr lang="en-US" dirty="0" smtClean="0"/>
          </a:p>
          <a:p>
            <a:r>
              <a:rPr lang="en-US" dirty="0" smtClean="0"/>
              <a:t>Below are two methods of analyzing the UTC display with Limovie to easily and directly link a time stamp second tick to a video frame.</a:t>
            </a:r>
            <a:endParaRPr lang="en-US" dirty="0"/>
          </a:p>
        </p:txBody>
      </p:sp>
      <p:sp>
        <p:nvSpPr>
          <p:cNvPr id="11" name="TextBox 10"/>
          <p:cNvSpPr txBox="1"/>
          <p:nvPr/>
        </p:nvSpPr>
        <p:spPr>
          <a:xfrm>
            <a:off x="5638800" y="3352800"/>
            <a:ext cx="2971800" cy="3139321"/>
          </a:xfrm>
          <a:prstGeom prst="rect">
            <a:avLst/>
          </a:prstGeom>
          <a:noFill/>
        </p:spPr>
        <p:txBody>
          <a:bodyPr wrap="square" rtlCol="0">
            <a:spAutoFit/>
          </a:bodyPr>
          <a:lstStyle/>
          <a:p>
            <a:r>
              <a:rPr lang="en-US" dirty="0" smtClean="0"/>
              <a:t>Once the video is calibrated to UT, the remainder of the analysis proceeds the same as in the analysis of a drift scan video with before and after UT time stamps.</a:t>
            </a:r>
          </a:p>
          <a:p>
            <a:endParaRPr lang="en-US" dirty="0" smtClean="0"/>
          </a:p>
          <a:p>
            <a:r>
              <a:rPr lang="en-US" dirty="0" smtClean="0"/>
              <a:t>Each observer should determine the actual frame rate and drift in frame rate for their individual cameras.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07136"/>
          </a:xfrm>
        </p:spPr>
        <p:txBody>
          <a:bodyPr/>
          <a:lstStyle/>
          <a:p>
            <a:r>
              <a:rPr lang="en-US" dirty="0" smtClean="0"/>
              <a:t>Conclusions:</a:t>
            </a:r>
            <a:endParaRPr lang="en-US" dirty="0"/>
          </a:p>
        </p:txBody>
      </p:sp>
      <p:sp>
        <p:nvSpPr>
          <p:cNvPr id="3" name="Content Placeholder 2"/>
          <p:cNvSpPr>
            <a:spLocks noGrp="1"/>
          </p:cNvSpPr>
          <p:nvPr>
            <p:ph idx="1"/>
          </p:nvPr>
        </p:nvSpPr>
        <p:spPr>
          <a:xfrm>
            <a:off x="914400" y="914400"/>
            <a:ext cx="7315200" cy="5562600"/>
          </a:xfrm>
        </p:spPr>
        <p:txBody>
          <a:bodyPr>
            <a:normAutofit fontScale="92500"/>
          </a:bodyPr>
          <a:lstStyle/>
          <a:p>
            <a:pPr marL="0" indent="0">
              <a:buNone/>
            </a:pPr>
            <a:r>
              <a:rPr lang="en-US" dirty="0" smtClean="0"/>
              <a:t>Amateur astronomer </a:t>
            </a:r>
            <a:r>
              <a:rPr lang="en-US" dirty="0" smtClean="0"/>
              <a:t>Andreas </a:t>
            </a:r>
            <a:r>
              <a:rPr lang="en-US" dirty="0" err="1" smtClean="0"/>
              <a:t>Gada</a:t>
            </a:r>
            <a:r>
              <a:rPr lang="en-US" dirty="0" smtClean="0"/>
              <a:t> worked with me on testing his DSLR camera.  We wrote a very nice .pdf paper on his testing.  His conclusions were:</a:t>
            </a:r>
          </a:p>
          <a:p>
            <a:pPr marL="182880" indent="-182880"/>
            <a:r>
              <a:rPr lang="en-US" sz="1800" dirty="0" smtClean="0"/>
              <a:t>The highest ISO rating produced the best results</a:t>
            </a:r>
          </a:p>
          <a:p>
            <a:pPr marL="182880" indent="-182880"/>
            <a:r>
              <a:rPr lang="en-US" sz="1800" dirty="0" smtClean="0"/>
              <a:t>A </a:t>
            </a:r>
            <a:r>
              <a:rPr lang="en-US" sz="1800" dirty="0" smtClean="0"/>
              <a:t>longer focal length lens produced better results than a shorter </a:t>
            </a:r>
            <a:r>
              <a:rPr lang="en-US" sz="1800" dirty="0" smtClean="0"/>
              <a:t>lens</a:t>
            </a:r>
          </a:p>
          <a:p>
            <a:pPr marL="182880" indent="-182880"/>
            <a:r>
              <a:rPr lang="en-US" sz="1800" dirty="0" smtClean="0"/>
              <a:t>A tracking  mount produced better results than a non-tracking alt/</a:t>
            </a:r>
            <a:r>
              <a:rPr lang="en-US" sz="1800" dirty="0" err="1" smtClean="0"/>
              <a:t>az</a:t>
            </a:r>
            <a:r>
              <a:rPr lang="en-US" sz="1800" dirty="0" smtClean="0"/>
              <a:t> mount</a:t>
            </a:r>
          </a:p>
          <a:p>
            <a:pPr marL="182880" indent="-182880"/>
            <a:r>
              <a:rPr lang="en-US" sz="1800" dirty="0" smtClean="0"/>
              <a:t>For his Canon 60D with </a:t>
            </a:r>
            <a:r>
              <a:rPr lang="en-US" sz="1800" dirty="0" err="1" smtClean="0"/>
              <a:t>SkyWatcher</a:t>
            </a:r>
            <a:r>
              <a:rPr lang="en-US" sz="1800" dirty="0" smtClean="0"/>
              <a:t> ED80 (600mm f/7.5) </a:t>
            </a:r>
            <a:r>
              <a:rPr lang="en-US" sz="1800" dirty="0" smtClean="0"/>
              <a:t>, the best results overall were achieved using 640 </a:t>
            </a:r>
            <a:r>
              <a:rPr lang="en-US" sz="1800" dirty="0" smtClean="0"/>
              <a:t>by 480 cropped sensor video mode at 60 </a:t>
            </a:r>
            <a:r>
              <a:rPr lang="en-US" sz="1800" dirty="0" smtClean="0"/>
              <a:t>fps</a:t>
            </a:r>
          </a:p>
          <a:p>
            <a:pPr marL="182880" indent="-182880">
              <a:buNone/>
            </a:pPr>
            <a:r>
              <a:rPr lang="en-US" dirty="0" smtClean="0"/>
              <a:t>Along these lines, I would add:</a:t>
            </a:r>
          </a:p>
          <a:p>
            <a:pPr marL="182880" indent="-182880"/>
            <a:r>
              <a:rPr lang="en-US" sz="1800" dirty="0" smtClean="0"/>
              <a:t>With NTSC video, we use focal reducers to concentrate as much light on as few pixels as possible to improve SNR.  With DSLRs, we found that once a clear star image is achieved with adequate ISO, aperture, and lens size; better light curves were achieved by smearing the star image over a large group of pixels, either by defocusing, or by using the 640 x 480 cropping mode.  </a:t>
            </a:r>
            <a:endParaRPr lang="en-US" sz="1800" dirty="0" smtClean="0"/>
          </a:p>
          <a:p>
            <a:pPr marL="182880" indent="-182880"/>
            <a:endParaRPr lang="en-US" dirty="0" smtClean="0"/>
          </a:p>
          <a:p>
            <a:pPr marL="0" indent="0"/>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Acknowlegments</a:t>
            </a:r>
            <a:r>
              <a:rPr lang="en-US" dirty="0" smtClean="0"/>
              <a:t>:</a:t>
            </a:r>
            <a:endParaRPr lang="en-US" dirty="0"/>
          </a:p>
        </p:txBody>
      </p:sp>
      <p:sp>
        <p:nvSpPr>
          <p:cNvPr id="3" name="Content Placeholder 2"/>
          <p:cNvSpPr>
            <a:spLocks noGrp="1"/>
          </p:cNvSpPr>
          <p:nvPr>
            <p:ph idx="1"/>
          </p:nvPr>
        </p:nvSpPr>
        <p:spPr>
          <a:xfrm>
            <a:off x="838200" y="2590800"/>
            <a:ext cx="7772400" cy="2590800"/>
          </a:xfrm>
        </p:spPr>
        <p:txBody>
          <a:bodyPr numCol="2">
            <a:normAutofit fontScale="85000" lnSpcReduction="20000"/>
          </a:bodyPr>
          <a:lstStyle/>
          <a:p>
            <a:r>
              <a:rPr lang="en-US" sz="3200" dirty="0" smtClean="0"/>
              <a:t>Brad Timerson</a:t>
            </a:r>
          </a:p>
          <a:p>
            <a:r>
              <a:rPr lang="en-US" sz="3200" dirty="0" smtClean="0"/>
              <a:t>Ted Blank</a:t>
            </a:r>
          </a:p>
          <a:p>
            <a:r>
              <a:rPr lang="en-US" sz="3200" dirty="0" smtClean="0"/>
              <a:t>Andreas </a:t>
            </a:r>
            <a:r>
              <a:rPr lang="en-US" sz="3200" dirty="0" err="1" smtClean="0"/>
              <a:t>Gada</a:t>
            </a:r>
            <a:endParaRPr lang="en-US" sz="3200" dirty="0" smtClean="0"/>
          </a:p>
          <a:p>
            <a:r>
              <a:rPr lang="en-US" sz="3200" dirty="0" smtClean="0"/>
              <a:t>Bob Masterson</a:t>
            </a:r>
          </a:p>
          <a:p>
            <a:r>
              <a:rPr lang="en-US" sz="3200" dirty="0" smtClean="0"/>
              <a:t>David </a:t>
            </a:r>
            <a:r>
              <a:rPr lang="en-US" sz="3200" dirty="0" err="1" smtClean="0"/>
              <a:t>Cotterell</a:t>
            </a:r>
            <a:endParaRPr lang="en-US" sz="3200" dirty="0" smtClean="0"/>
          </a:p>
          <a:p>
            <a:r>
              <a:rPr lang="en-US" sz="3200" dirty="0" smtClean="0"/>
              <a:t>John </a:t>
            </a:r>
            <a:r>
              <a:rPr lang="en-US" sz="3200" dirty="0" err="1" smtClean="0"/>
              <a:t>Bajur</a:t>
            </a:r>
            <a:endParaRPr lang="en-US" sz="3200" dirty="0" smtClean="0"/>
          </a:p>
          <a:p>
            <a:r>
              <a:rPr lang="en-US" sz="3200" dirty="0" smtClean="0"/>
              <a:t>John </a:t>
            </a:r>
            <a:r>
              <a:rPr lang="en-US" sz="3200" dirty="0" err="1" smtClean="0"/>
              <a:t>Schnupp</a:t>
            </a:r>
            <a:endParaRPr lang="en-US" sz="3200" dirty="0" smtClean="0"/>
          </a:p>
          <a:p>
            <a:r>
              <a:rPr lang="en-US" sz="3200" dirty="0" smtClean="0"/>
              <a:t>Ron </a:t>
            </a:r>
            <a:r>
              <a:rPr lang="en-US" sz="3200" dirty="0" err="1" smtClean="0"/>
              <a:t>Macnaughton</a:t>
            </a:r>
            <a:endParaRPr lang="en-US" sz="3200" dirty="0" smtClean="0"/>
          </a:p>
          <a:p>
            <a:r>
              <a:rPr lang="en-US" sz="3200" dirty="0" smtClean="0"/>
              <a:t>Rick </a:t>
            </a:r>
            <a:r>
              <a:rPr lang="en-US" sz="3200" dirty="0" err="1" smtClean="0"/>
              <a:t>McWatters</a:t>
            </a:r>
            <a:endParaRPr lang="en-US" sz="3200" dirty="0" smtClean="0"/>
          </a:p>
          <a:p>
            <a:r>
              <a:rPr lang="en-US" sz="3200" dirty="0" smtClean="0"/>
              <a:t>Steven </a:t>
            </a:r>
            <a:r>
              <a:rPr lang="en-US" sz="3200" dirty="0" err="1" smtClean="0"/>
              <a:t>Bellavia</a:t>
            </a:r>
            <a:endParaRPr lang="en-US" sz="3200" dirty="0" smtClean="0"/>
          </a:p>
          <a:p>
            <a:endParaRPr lang="en-US" sz="3200" dirty="0" smtClean="0"/>
          </a:p>
        </p:txBody>
      </p:sp>
      <p:sp>
        <p:nvSpPr>
          <p:cNvPr id="4" name="TextBox 3"/>
          <p:cNvSpPr txBox="1"/>
          <p:nvPr/>
        </p:nvSpPr>
        <p:spPr>
          <a:xfrm>
            <a:off x="609601" y="1371600"/>
            <a:ext cx="7772400" cy="954107"/>
          </a:xfrm>
          <a:prstGeom prst="rect">
            <a:avLst/>
          </a:prstGeom>
          <a:noFill/>
        </p:spPr>
        <p:txBody>
          <a:bodyPr wrap="square" rtlCol="0">
            <a:spAutoFit/>
          </a:bodyPr>
          <a:lstStyle/>
          <a:p>
            <a:r>
              <a:rPr lang="en-US" sz="2800" dirty="0" smtClean="0"/>
              <a:t>The following individuals contributed </a:t>
            </a:r>
            <a:r>
              <a:rPr lang="en-US" sz="2800" dirty="0" smtClean="0"/>
              <a:t>video data </a:t>
            </a:r>
            <a:r>
              <a:rPr lang="en-US" sz="2800" dirty="0" smtClean="0"/>
              <a:t>or ideas to the DSLR Erigone occultation campaign: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DSLR Campaign Objectives</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Use modern DSLR or video cameras to obtain as many additional ‘duration only’ chords that can be fit to other chords with UT timing so that the profile of Erigone can be better mapped out</a:t>
            </a:r>
          </a:p>
          <a:p>
            <a:pPr lvl="0"/>
            <a:r>
              <a:rPr lang="en-US" dirty="0" smtClean="0"/>
              <a:t>For properly equipped DSLR observers attempt </a:t>
            </a:r>
            <a:r>
              <a:rPr lang="en-US" dirty="0" smtClean="0"/>
              <a:t>absolute </a:t>
            </a:r>
            <a:r>
              <a:rPr lang="en-US" dirty="0" smtClean="0"/>
              <a:t>timing of the event by:</a:t>
            </a:r>
          </a:p>
          <a:p>
            <a:pPr lvl="1"/>
            <a:r>
              <a:rPr lang="en-US" dirty="0" smtClean="0"/>
              <a:t> Recording WWV audio signal on video or; </a:t>
            </a:r>
          </a:p>
          <a:p>
            <a:pPr lvl="1"/>
            <a:r>
              <a:rPr lang="en-US" dirty="0" smtClean="0"/>
              <a:t>Recording video of a VTI display of UT on their video before and after the event recording.</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Protocol</a:t>
            </a:r>
            <a:endParaRPr lang="en-US" dirty="0"/>
          </a:p>
        </p:txBody>
      </p:sp>
      <p:sp>
        <p:nvSpPr>
          <p:cNvPr id="3" name="Content Placeholder 2"/>
          <p:cNvSpPr>
            <a:spLocks noGrp="1"/>
          </p:cNvSpPr>
          <p:nvPr>
            <p:ph idx="1"/>
          </p:nvPr>
        </p:nvSpPr>
        <p:spPr>
          <a:xfrm>
            <a:off x="609600" y="1295400"/>
            <a:ext cx="7924800" cy="4572000"/>
          </a:xfrm>
        </p:spPr>
        <p:txBody>
          <a:bodyPr>
            <a:noAutofit/>
          </a:bodyPr>
          <a:lstStyle/>
          <a:p>
            <a:pPr lvl="0"/>
            <a:r>
              <a:rPr lang="en-US" sz="1400" dirty="0" smtClean="0"/>
              <a:t>Set the camera on a sturdy and easy-to-adjust tripod.</a:t>
            </a:r>
          </a:p>
          <a:p>
            <a:pPr lvl="0"/>
            <a:r>
              <a:rPr lang="en-US" sz="1400" dirty="0" smtClean="0"/>
              <a:t>Set the camera to Movie mode.  Use the fastest video frame rate possible, up to a maximum of 30 fps (frames per second).  Slower frame rates can be used, but some of the scientific value of the video will be lost.  </a:t>
            </a:r>
          </a:p>
          <a:p>
            <a:pPr lvl="0"/>
            <a:r>
              <a:rPr lang="en-US" sz="1400" dirty="0" smtClean="0"/>
              <a:t>Use 1/30th second for shutter speed [this is the typical default setting for 30 fps].  If the shutter speed can be adjusted to be faster than that, do not set it faster, since a faster setting will just reduce the brightness of the star on the video.</a:t>
            </a:r>
          </a:p>
          <a:p>
            <a:pPr lvl="0"/>
            <a:r>
              <a:rPr lang="en-US" sz="1400" dirty="0" smtClean="0"/>
              <a:t>Use a lens with a focal length in the range of 75-300 mm.  A zoom telephoto will work fine; you can continue increasing the focal length until the star becomes too dim to see on the video, then reduce the focal length until the star is again visible.</a:t>
            </a:r>
          </a:p>
          <a:p>
            <a:pPr lvl="0"/>
            <a:r>
              <a:rPr lang="en-US" sz="1400" dirty="0" smtClean="0"/>
              <a:t>Use the lowest focal ratio possible: f/4-f/5.6 is typical for longer focus lenses or zoom lenses.</a:t>
            </a:r>
          </a:p>
          <a:p>
            <a:pPr lvl="0"/>
            <a:r>
              <a:rPr lang="en-US" sz="1400" dirty="0" smtClean="0"/>
              <a:t>Use the highest ISO setting possible.  A higher ISO will make the star appear brighter on the video.  Use ISO 3200 or higher if possible.  [Note: some cameras cannot change ISO when in video mode.]</a:t>
            </a:r>
          </a:p>
          <a:p>
            <a:pPr lvl="0"/>
            <a:r>
              <a:rPr lang="en-US" sz="1400" dirty="0" smtClean="0"/>
              <a:t>When focusing, it is best to use manual focus and easiest to focus on a distant bright object, such as a very distant streetlight.  Once you have focused your camera, you can then turn your camera toward Regulus to observe the event.  If you have one, use the viewfinder magnifier on your viewing screen to help find Regulus</a:t>
            </a:r>
          </a:p>
          <a:p>
            <a:pPr lvl="0"/>
            <a:r>
              <a:rPr lang="en-US" sz="1400" dirty="0" smtClean="0"/>
              <a:t>Find Regulus well in advance of the predicted event date.  Shoot a 30-60 second test video.  Save the video and send a copy to IOTA for evaluation at least two weeks prior to the event (see uploading instructions).  If there are any questions or issues with your video, it is best to resolve them before the event.</a:t>
            </a:r>
          </a:p>
          <a:p>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Cameras tested</a:t>
            </a:r>
            <a:endParaRPr lang="en-US" dirty="0"/>
          </a:p>
        </p:txBody>
      </p:sp>
      <p:sp>
        <p:nvSpPr>
          <p:cNvPr id="3" name="Content Placeholder 2"/>
          <p:cNvSpPr>
            <a:spLocks noGrp="1"/>
          </p:cNvSpPr>
          <p:nvPr>
            <p:ph idx="1"/>
          </p:nvPr>
        </p:nvSpPr>
        <p:spPr>
          <a:xfrm>
            <a:off x="914400" y="1371600"/>
            <a:ext cx="7772400" cy="4572000"/>
          </a:xfrm>
        </p:spPr>
        <p:txBody>
          <a:bodyPr>
            <a:normAutofit fontScale="92500"/>
          </a:bodyPr>
          <a:lstStyle/>
          <a:p>
            <a:r>
              <a:rPr lang="en-US" dirty="0" smtClean="0"/>
              <a:t>Canon 60Da camera 640 </a:t>
            </a:r>
            <a:r>
              <a:rPr lang="en-US" dirty="0" smtClean="0"/>
              <a:t>x </a:t>
            </a:r>
            <a:r>
              <a:rPr lang="en-US" dirty="0" smtClean="0"/>
              <a:t>480 Movie Crop Mode at 60 fps</a:t>
            </a:r>
          </a:p>
          <a:p>
            <a:r>
              <a:rPr lang="en-US" dirty="0" smtClean="0"/>
              <a:t>Canon 60Da  1080p video mode at 30 fps</a:t>
            </a:r>
          </a:p>
          <a:p>
            <a:r>
              <a:rPr lang="en-US" dirty="0" smtClean="0"/>
              <a:t>Canon 60D 640 x 480 Movie Crop Mode at 30 fps</a:t>
            </a:r>
          </a:p>
          <a:p>
            <a:r>
              <a:rPr lang="en-US" dirty="0" smtClean="0"/>
              <a:t>Canon T3i  </a:t>
            </a:r>
            <a:r>
              <a:rPr lang="en-US" dirty="0" smtClean="0"/>
              <a:t>640 x 480 </a:t>
            </a:r>
            <a:r>
              <a:rPr lang="en-US" dirty="0" smtClean="0"/>
              <a:t>30 fps</a:t>
            </a:r>
          </a:p>
          <a:p>
            <a:r>
              <a:rPr lang="en-US" dirty="0" smtClean="0"/>
              <a:t>Canon 40D </a:t>
            </a:r>
          </a:p>
          <a:p>
            <a:r>
              <a:rPr lang="en-US" dirty="0" smtClean="0"/>
              <a:t>Canon 6D </a:t>
            </a:r>
            <a:r>
              <a:rPr lang="en-US" dirty="0" smtClean="0"/>
              <a:t>1280 x 720 </a:t>
            </a:r>
            <a:r>
              <a:rPr lang="en-US" dirty="0" smtClean="0"/>
              <a:t>movie mode 60 fps</a:t>
            </a:r>
          </a:p>
          <a:p>
            <a:r>
              <a:rPr lang="en-US" dirty="0" smtClean="0"/>
              <a:t>Canon </a:t>
            </a:r>
            <a:r>
              <a:rPr lang="en-US" dirty="0" err="1" smtClean="0"/>
              <a:t>PowerShot</a:t>
            </a:r>
            <a:r>
              <a:rPr lang="en-US" dirty="0" smtClean="0"/>
              <a:t> SX20 IS 30 fps</a:t>
            </a:r>
          </a:p>
          <a:p>
            <a:r>
              <a:rPr lang="en-US" dirty="0" smtClean="0"/>
              <a:t>Canon </a:t>
            </a:r>
            <a:r>
              <a:rPr lang="en-US" dirty="0" smtClean="0"/>
              <a:t>ZR </a:t>
            </a:r>
            <a:r>
              <a:rPr lang="en-US" dirty="0" smtClean="0"/>
              <a:t>80 max zoom </a:t>
            </a:r>
            <a:r>
              <a:rPr lang="en-US" dirty="0" smtClean="0"/>
              <a:t>(18x) 30 </a:t>
            </a:r>
            <a:r>
              <a:rPr lang="en-US" dirty="0" smtClean="0"/>
              <a:t>fps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r>
              <a:rPr lang="en-US" dirty="0" smtClean="0"/>
              <a:t>General issues of note for DSLR camera video recording:</a:t>
            </a:r>
            <a:endParaRPr lang="en-US" dirty="0"/>
          </a:p>
        </p:txBody>
      </p:sp>
      <p:sp>
        <p:nvSpPr>
          <p:cNvPr id="3" name="Content Placeholder 2"/>
          <p:cNvSpPr>
            <a:spLocks noGrp="1"/>
          </p:cNvSpPr>
          <p:nvPr>
            <p:ph idx="1"/>
          </p:nvPr>
        </p:nvSpPr>
        <p:spPr>
          <a:xfrm>
            <a:off x="914400" y="1600200"/>
            <a:ext cx="7772400" cy="4572000"/>
          </a:xfrm>
        </p:spPr>
        <p:txBody>
          <a:bodyPr>
            <a:normAutofit fontScale="92500" lnSpcReduction="20000"/>
          </a:bodyPr>
          <a:lstStyle/>
          <a:p>
            <a:pPr marL="0" indent="0">
              <a:spcBef>
                <a:spcPts val="0"/>
              </a:spcBef>
              <a:spcAft>
                <a:spcPts val="1200"/>
              </a:spcAft>
              <a:buNone/>
            </a:pPr>
            <a:r>
              <a:rPr lang="en-US" sz="2400" dirty="0" smtClean="0"/>
              <a:t>DSLR cameras record in a variety of </a:t>
            </a:r>
            <a:r>
              <a:rPr lang="en-US" sz="2400" dirty="0" smtClean="0"/>
              <a:t>native </a:t>
            </a:r>
            <a:r>
              <a:rPr lang="en-US" sz="2400" dirty="0" smtClean="0"/>
              <a:t>container formats.  </a:t>
            </a:r>
            <a:r>
              <a:rPr lang="en-US" sz="2400" dirty="0" smtClean="0"/>
              <a:t>Container </a:t>
            </a:r>
            <a:r>
              <a:rPr lang="en-US" sz="2400" dirty="0" smtClean="0"/>
              <a:t>format extensions used include:</a:t>
            </a:r>
          </a:p>
          <a:p>
            <a:pPr lvl="1">
              <a:spcAft>
                <a:spcPts val="1200"/>
              </a:spcAft>
              <a:buNone/>
            </a:pPr>
            <a:r>
              <a:rPr lang="en-US" sz="2400" dirty="0" smtClean="0"/>
              <a:t> </a:t>
            </a:r>
            <a:r>
              <a:rPr lang="en-US" sz="2400" dirty="0" smtClean="0"/>
              <a:t>MOV, AVI, FLV, MP4, and MXF</a:t>
            </a:r>
            <a:r>
              <a:rPr lang="en-US" sz="2400" dirty="0" smtClean="0"/>
              <a:t>.</a:t>
            </a:r>
          </a:p>
          <a:p>
            <a:pPr marL="0" indent="0">
              <a:spcBef>
                <a:spcPts val="0"/>
              </a:spcBef>
              <a:spcAft>
                <a:spcPts val="1200"/>
              </a:spcAft>
              <a:buNone/>
            </a:pPr>
            <a:r>
              <a:rPr lang="en-US" sz="2400" dirty="0" smtClean="0"/>
              <a:t>Video and audio data is recorded inside the </a:t>
            </a:r>
            <a:r>
              <a:rPr lang="en-US" sz="2400" dirty="0" smtClean="0"/>
              <a:t>file </a:t>
            </a:r>
            <a:r>
              <a:rPr lang="en-US" sz="2400" dirty="0" smtClean="0"/>
              <a:t>container </a:t>
            </a:r>
            <a:r>
              <a:rPr lang="en-US" sz="2400" dirty="0" smtClean="0"/>
              <a:t>by a codec. </a:t>
            </a:r>
            <a:r>
              <a:rPr lang="en-US" sz="2400" dirty="0" smtClean="0"/>
              <a:t> H.264 is one </a:t>
            </a:r>
            <a:r>
              <a:rPr lang="en-US" sz="2400" dirty="0" smtClean="0"/>
              <a:t>of the most versatile codec families </a:t>
            </a:r>
            <a:r>
              <a:rPr lang="en-US" sz="2400" dirty="0" smtClean="0"/>
              <a:t>used today (also </a:t>
            </a:r>
            <a:r>
              <a:rPr lang="en-US" sz="2400" dirty="0" smtClean="0"/>
              <a:t>called MPEG-4 Part 10 and AVC). </a:t>
            </a:r>
            <a:endParaRPr lang="en-US" sz="2400" dirty="0" smtClean="0"/>
          </a:p>
          <a:p>
            <a:pPr marL="0" indent="0">
              <a:spcBef>
                <a:spcPts val="0"/>
              </a:spcBef>
              <a:spcAft>
                <a:spcPts val="1200"/>
              </a:spcAft>
              <a:buNone/>
            </a:pPr>
            <a:r>
              <a:rPr lang="en-US" sz="2400" dirty="0" err="1" smtClean="0"/>
              <a:t>Transcoding</a:t>
            </a:r>
            <a:r>
              <a:rPr lang="en-US" sz="2400" dirty="0" smtClean="0"/>
              <a:t> is the process of changing some part of a video file format to another type</a:t>
            </a:r>
            <a:r>
              <a:rPr lang="en-US" sz="2400" dirty="0" smtClean="0"/>
              <a:t>.  </a:t>
            </a:r>
            <a:r>
              <a:rPr lang="en-US" sz="2400" dirty="0" err="1" smtClean="0"/>
              <a:t>Transcoding</a:t>
            </a:r>
            <a:r>
              <a:rPr lang="en-US" sz="2400" dirty="0" smtClean="0"/>
              <a:t> is needed to change one container format to another, such as .</a:t>
            </a:r>
            <a:r>
              <a:rPr lang="en-US" sz="2400" dirty="0" err="1" smtClean="0"/>
              <a:t>mov</a:t>
            </a:r>
            <a:r>
              <a:rPr lang="en-US" sz="2400" dirty="0" smtClean="0"/>
              <a:t> files to .avi files used by Limovie or Tangra.</a:t>
            </a:r>
          </a:p>
          <a:p>
            <a:pPr marL="0" indent="0">
              <a:spcBef>
                <a:spcPts val="0"/>
              </a:spcBef>
              <a:spcAft>
                <a:spcPts val="1200"/>
              </a:spcAft>
              <a:buNone/>
            </a:pPr>
            <a:r>
              <a:rPr lang="en-US" sz="2400" dirty="0" smtClean="0"/>
              <a:t>For this study</a:t>
            </a:r>
            <a:r>
              <a:rPr lang="en-US" sz="2400" dirty="0" smtClean="0"/>
              <a:t>, QuickTime 7.7.5 was </a:t>
            </a:r>
            <a:r>
              <a:rPr lang="en-US" sz="2400" dirty="0" smtClean="0"/>
              <a:t>used to </a:t>
            </a:r>
            <a:r>
              <a:rPr lang="en-US" sz="2400" dirty="0" err="1" smtClean="0"/>
              <a:t>transcode</a:t>
            </a:r>
            <a:r>
              <a:rPr lang="en-US" sz="2400" dirty="0" smtClean="0"/>
              <a:t> the .</a:t>
            </a:r>
            <a:r>
              <a:rPr lang="en-US" sz="2400" dirty="0" err="1" smtClean="0"/>
              <a:t>mov</a:t>
            </a:r>
            <a:r>
              <a:rPr lang="en-US" sz="2400" dirty="0" smtClean="0"/>
              <a:t> files.  Aura Video Converter 1.6.2 was used to </a:t>
            </a:r>
            <a:r>
              <a:rPr lang="en-US" sz="2400" dirty="0" err="1" smtClean="0"/>
              <a:t>transcode</a:t>
            </a:r>
            <a:r>
              <a:rPr lang="en-US" sz="2400" dirty="0" smtClean="0"/>
              <a:t> all other files.</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914400"/>
          </a:xfrm>
        </p:spPr>
        <p:txBody>
          <a:bodyPr/>
          <a:lstStyle/>
          <a:p>
            <a:r>
              <a:rPr lang="en-US" dirty="0" smtClean="0"/>
              <a:t>Results</a:t>
            </a:r>
            <a:endParaRPr lang="en-US" dirty="0"/>
          </a:p>
        </p:txBody>
      </p:sp>
      <p:pic>
        <p:nvPicPr>
          <p:cNvPr id="2049" name="Picture 1" descr="M:\Documents and Settings\IOTA\(163) Erigone (Regulus) 03-20-2014\Rick McWatters\IMG_1286-95x1050-16000.JPG"/>
          <p:cNvPicPr>
            <a:picLocks noGrp="1" noChangeAspect="1" noChangeArrowheads="1"/>
          </p:cNvPicPr>
          <p:nvPr>
            <p:ph idx="1"/>
          </p:nvPr>
        </p:nvPicPr>
        <p:blipFill>
          <a:blip r:embed="rId2" cstate="print"/>
          <a:srcRect/>
          <a:stretch>
            <a:fillRect/>
          </a:stretch>
        </p:blipFill>
        <p:spPr bwMode="auto">
          <a:xfrm>
            <a:off x="5181600" y="228600"/>
            <a:ext cx="3149600" cy="2362200"/>
          </a:xfrm>
          <a:prstGeom prst="rect">
            <a:avLst/>
          </a:prstGeom>
          <a:noFill/>
          <a:ln>
            <a:solidFill>
              <a:schemeClr val="tx1"/>
            </a:solidFill>
          </a:ln>
        </p:spPr>
      </p:pic>
      <p:sp>
        <p:nvSpPr>
          <p:cNvPr id="5" name="TextBox 4"/>
          <p:cNvSpPr txBox="1"/>
          <p:nvPr/>
        </p:nvSpPr>
        <p:spPr>
          <a:xfrm>
            <a:off x="533400" y="762000"/>
            <a:ext cx="2819400" cy="5663089"/>
          </a:xfrm>
          <a:prstGeom prst="rect">
            <a:avLst/>
          </a:prstGeom>
          <a:noFill/>
        </p:spPr>
        <p:txBody>
          <a:bodyPr wrap="square" rtlCol="0">
            <a:spAutoFit/>
          </a:bodyPr>
          <a:lstStyle/>
          <a:p>
            <a:pPr>
              <a:spcAft>
                <a:spcPts val="1200"/>
              </a:spcAft>
              <a:buFont typeface="Arial" pitchFamily="34" charset="0"/>
              <a:buChar char="•"/>
            </a:pPr>
            <a:r>
              <a:rPr lang="en-US" sz="1400" dirty="0" smtClean="0"/>
              <a:t>DSLR cameras have a large number  of small pixels.  The star image is often only concentrated on one or two pixels</a:t>
            </a:r>
          </a:p>
          <a:p>
            <a:pPr>
              <a:spcAft>
                <a:spcPts val="1200"/>
              </a:spcAft>
              <a:buFont typeface="Arial" pitchFamily="34" charset="0"/>
              <a:buChar char="•"/>
            </a:pPr>
            <a:r>
              <a:rPr lang="en-US" sz="1400" dirty="0" smtClean="0"/>
              <a:t>DSLR camera pixels have varying response.  If the star drifts across the </a:t>
            </a:r>
            <a:r>
              <a:rPr lang="en-US" sz="1400" dirty="0" smtClean="0"/>
              <a:t> ‘Bayer matrix’ – the color pixel matrix of the DSLR CCD chip</a:t>
            </a:r>
            <a:r>
              <a:rPr lang="en-US" sz="1400" dirty="0" smtClean="0"/>
              <a:t>, </a:t>
            </a:r>
            <a:r>
              <a:rPr lang="en-US" sz="1400" dirty="0" smtClean="0"/>
              <a:t>large variations in the light curve can </a:t>
            </a:r>
            <a:r>
              <a:rPr lang="en-US" sz="1400" dirty="0" smtClean="0"/>
              <a:t>be produced</a:t>
            </a:r>
          </a:p>
          <a:p>
            <a:pPr>
              <a:spcAft>
                <a:spcPts val="1200"/>
              </a:spcAft>
              <a:buFont typeface="Arial" pitchFamily="34" charset="0"/>
              <a:buChar char="•"/>
            </a:pPr>
            <a:r>
              <a:rPr lang="en-US" sz="1400" dirty="0" smtClean="0"/>
              <a:t>Most cameras produced smoother light curves with less variation if the star was defocused to encompass many pixels</a:t>
            </a:r>
          </a:p>
          <a:p>
            <a:pPr>
              <a:spcAft>
                <a:spcPts val="1200"/>
              </a:spcAft>
              <a:buFont typeface="Arial" pitchFamily="34" charset="0"/>
              <a:buChar char="•"/>
            </a:pPr>
            <a:r>
              <a:rPr lang="en-US" sz="1400" dirty="0" smtClean="0"/>
              <a:t>Some cameras have the ability to ‘crop’ the screen (magnify a section of the screen) to produce a smaller array of pixels in a larger format.  This produced better images.</a:t>
            </a:r>
          </a:p>
          <a:p>
            <a:pPr>
              <a:spcAft>
                <a:spcPts val="1200"/>
              </a:spcAft>
              <a:buFont typeface="Arial" pitchFamily="34" charset="0"/>
              <a:buChar char="•"/>
            </a:pPr>
            <a:r>
              <a:rPr lang="en-US" sz="1400" dirty="0" smtClean="0"/>
              <a:t>Tracking mounts produced the best results compared to fixed tripods due to the variation in pixel sensitivity across the CCD chip.</a:t>
            </a:r>
            <a:endParaRPr lang="en-US" sz="1400" dirty="0"/>
          </a:p>
        </p:txBody>
      </p:sp>
      <p:grpSp>
        <p:nvGrpSpPr>
          <p:cNvPr id="13" name="Group 12"/>
          <p:cNvGrpSpPr/>
          <p:nvPr/>
        </p:nvGrpSpPr>
        <p:grpSpPr>
          <a:xfrm>
            <a:off x="3657600" y="2971800"/>
            <a:ext cx="4495801" cy="3276600"/>
            <a:chOff x="3352338" y="2971800"/>
            <a:chExt cx="4801063" cy="3576638"/>
          </a:xfrm>
        </p:grpSpPr>
        <p:pic>
          <p:nvPicPr>
            <p:cNvPr id="2050" name="Picture 2" descr="image002"/>
            <p:cNvPicPr>
              <a:picLocks noChangeAspect="1" noChangeArrowheads="1"/>
            </p:cNvPicPr>
            <p:nvPr/>
          </p:nvPicPr>
          <p:blipFill>
            <a:blip r:embed="rId3" cstate="print"/>
            <a:srcRect/>
            <a:stretch>
              <a:fillRect/>
            </a:stretch>
          </p:blipFill>
          <p:spPr bwMode="auto">
            <a:xfrm>
              <a:off x="5181601" y="2971801"/>
              <a:ext cx="2971800" cy="1707578"/>
            </a:xfrm>
            <a:prstGeom prst="rect">
              <a:avLst/>
            </a:prstGeom>
            <a:noFill/>
            <a:ln w="9525">
              <a:noFill/>
              <a:miter lim="800000"/>
              <a:headEnd/>
              <a:tailEnd/>
            </a:ln>
          </p:spPr>
        </p:pic>
        <p:pic>
          <p:nvPicPr>
            <p:cNvPr id="2051" name="Picture 3" descr="image002"/>
            <p:cNvPicPr>
              <a:picLocks noChangeAspect="1" noChangeArrowheads="1"/>
            </p:cNvPicPr>
            <p:nvPr/>
          </p:nvPicPr>
          <p:blipFill>
            <a:blip r:embed="rId4" cstate="print"/>
            <a:srcRect/>
            <a:stretch>
              <a:fillRect/>
            </a:stretch>
          </p:blipFill>
          <p:spPr bwMode="auto">
            <a:xfrm>
              <a:off x="5181600" y="4800600"/>
              <a:ext cx="2971800" cy="1696293"/>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3352338" y="2971800"/>
              <a:ext cx="1724488" cy="1719263"/>
            </a:xfrm>
            <a:prstGeom prst="rect">
              <a:avLst/>
            </a:prstGeom>
            <a:noFill/>
            <a:ln w="9525">
              <a:no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3352800" y="4800600"/>
              <a:ext cx="1753606" cy="1747838"/>
            </a:xfrm>
            <a:prstGeom prst="rect">
              <a:avLst/>
            </a:prstGeom>
            <a:noFill/>
            <a:ln w="9525">
              <a:noFill/>
              <a:miter lim="800000"/>
              <a:headEnd/>
              <a:tailEnd/>
            </a:ln>
          </p:spPr>
        </p:pic>
      </p:grpSp>
      <p:sp>
        <p:nvSpPr>
          <p:cNvPr id="11" name="TextBox 10"/>
          <p:cNvSpPr txBox="1"/>
          <p:nvPr/>
        </p:nvSpPr>
        <p:spPr>
          <a:xfrm>
            <a:off x="5181600" y="2590800"/>
            <a:ext cx="3073277" cy="276999"/>
          </a:xfrm>
          <a:prstGeom prst="rect">
            <a:avLst/>
          </a:prstGeom>
          <a:noFill/>
        </p:spPr>
        <p:txBody>
          <a:bodyPr wrap="none" rtlCol="0">
            <a:spAutoFit/>
          </a:bodyPr>
          <a:lstStyle/>
          <a:p>
            <a:r>
              <a:rPr lang="en-US" sz="1200" dirty="0" smtClean="0"/>
              <a:t>Here is a typical star image on a DSLR camera</a:t>
            </a:r>
            <a:endParaRPr lang="en-US" sz="1200" dirty="0"/>
          </a:p>
        </p:txBody>
      </p:sp>
      <p:sp>
        <p:nvSpPr>
          <p:cNvPr id="12" name="TextBox 11"/>
          <p:cNvSpPr txBox="1"/>
          <p:nvPr/>
        </p:nvSpPr>
        <p:spPr>
          <a:xfrm>
            <a:off x="3352031" y="6324600"/>
            <a:ext cx="5182370" cy="461665"/>
          </a:xfrm>
          <a:prstGeom prst="rect">
            <a:avLst/>
          </a:prstGeom>
          <a:noFill/>
        </p:spPr>
        <p:txBody>
          <a:bodyPr wrap="square" rtlCol="0">
            <a:spAutoFit/>
          </a:bodyPr>
          <a:lstStyle/>
          <a:p>
            <a:r>
              <a:rPr lang="en-US" sz="1200" dirty="0" smtClean="0"/>
              <a:t>Above are light curves for differing ‘focus’ of the star </a:t>
            </a:r>
            <a:r>
              <a:rPr lang="en-US" sz="1200" dirty="0" smtClean="0"/>
              <a:t>image – both are with the star drifting across the video chip</a:t>
            </a:r>
            <a:endParaRPr lang="en-US" sz="1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707136"/>
          </a:xfrm>
        </p:spPr>
        <p:txBody>
          <a:bodyPr/>
          <a:lstStyle/>
          <a:p>
            <a:r>
              <a:rPr lang="en-US" dirty="0" smtClean="0"/>
              <a:t>Results (cont.)</a:t>
            </a:r>
            <a:endParaRPr lang="en-US" dirty="0"/>
          </a:p>
        </p:txBody>
      </p:sp>
      <p:sp>
        <p:nvSpPr>
          <p:cNvPr id="9" name="TextBox 8"/>
          <p:cNvSpPr txBox="1"/>
          <p:nvPr/>
        </p:nvSpPr>
        <p:spPr>
          <a:xfrm>
            <a:off x="1219200" y="5715000"/>
            <a:ext cx="1045479" cy="369332"/>
          </a:xfrm>
          <a:prstGeom prst="rect">
            <a:avLst/>
          </a:prstGeom>
          <a:noFill/>
        </p:spPr>
        <p:txBody>
          <a:bodyPr wrap="none" rtlCol="0">
            <a:spAutoFit/>
          </a:bodyPr>
          <a:lstStyle/>
          <a:p>
            <a:r>
              <a:rPr lang="en-US" dirty="0" smtClean="0"/>
              <a:t>ISO 1600</a:t>
            </a:r>
            <a:endParaRPr lang="en-US" dirty="0"/>
          </a:p>
        </p:txBody>
      </p:sp>
      <p:sp>
        <p:nvSpPr>
          <p:cNvPr id="10" name="TextBox 9"/>
          <p:cNvSpPr txBox="1"/>
          <p:nvPr/>
        </p:nvSpPr>
        <p:spPr>
          <a:xfrm>
            <a:off x="4038600" y="5715000"/>
            <a:ext cx="1037785" cy="369332"/>
          </a:xfrm>
          <a:prstGeom prst="rect">
            <a:avLst/>
          </a:prstGeom>
          <a:noFill/>
        </p:spPr>
        <p:txBody>
          <a:bodyPr wrap="none" rtlCol="0">
            <a:spAutoFit/>
          </a:bodyPr>
          <a:lstStyle/>
          <a:p>
            <a:r>
              <a:rPr lang="en-US" dirty="0" smtClean="0"/>
              <a:t>ISO 3200</a:t>
            </a:r>
            <a:endParaRPr lang="en-US" dirty="0"/>
          </a:p>
        </p:txBody>
      </p:sp>
      <p:sp>
        <p:nvSpPr>
          <p:cNvPr id="11" name="TextBox 10"/>
          <p:cNvSpPr txBox="1"/>
          <p:nvPr/>
        </p:nvSpPr>
        <p:spPr>
          <a:xfrm>
            <a:off x="6705600" y="5715000"/>
            <a:ext cx="1059906" cy="369332"/>
          </a:xfrm>
          <a:prstGeom prst="rect">
            <a:avLst/>
          </a:prstGeom>
          <a:noFill/>
        </p:spPr>
        <p:txBody>
          <a:bodyPr wrap="none" rtlCol="0">
            <a:spAutoFit/>
          </a:bodyPr>
          <a:lstStyle/>
          <a:p>
            <a:r>
              <a:rPr lang="en-US" dirty="0" smtClean="0"/>
              <a:t>ISO 6400</a:t>
            </a:r>
            <a:endParaRPr lang="en-US" dirty="0"/>
          </a:p>
        </p:txBody>
      </p:sp>
      <p:sp>
        <p:nvSpPr>
          <p:cNvPr id="12" name="TextBox 11"/>
          <p:cNvSpPr txBox="1"/>
          <p:nvPr/>
        </p:nvSpPr>
        <p:spPr>
          <a:xfrm>
            <a:off x="990600" y="1066800"/>
            <a:ext cx="7229864" cy="369332"/>
          </a:xfrm>
          <a:prstGeom prst="rect">
            <a:avLst/>
          </a:prstGeom>
          <a:noFill/>
        </p:spPr>
        <p:txBody>
          <a:bodyPr wrap="none" rtlCol="0">
            <a:spAutoFit/>
          </a:bodyPr>
          <a:lstStyle/>
          <a:p>
            <a:r>
              <a:rPr lang="en-US" dirty="0" smtClean="0"/>
              <a:t>ISO setting affected camera sensitivity as shown in the 3D star plots below:</a:t>
            </a:r>
            <a:endParaRPr lang="en-US" dirty="0"/>
          </a:p>
        </p:txBody>
      </p:sp>
      <p:grpSp>
        <p:nvGrpSpPr>
          <p:cNvPr id="13" name="Group 12"/>
          <p:cNvGrpSpPr/>
          <p:nvPr/>
        </p:nvGrpSpPr>
        <p:grpSpPr>
          <a:xfrm>
            <a:off x="609600" y="1676400"/>
            <a:ext cx="7829550" cy="3971925"/>
            <a:chOff x="609600" y="2057400"/>
            <a:chExt cx="7829550" cy="3971925"/>
          </a:xfrm>
        </p:grpSpPr>
        <p:pic>
          <p:nvPicPr>
            <p:cNvPr id="20483" name="Picture 4" descr="image002"/>
            <p:cNvPicPr>
              <a:picLocks noChangeAspect="1" noChangeArrowheads="1"/>
            </p:cNvPicPr>
            <p:nvPr/>
          </p:nvPicPr>
          <p:blipFill>
            <a:blip r:embed="rId2" cstate="print"/>
            <a:srcRect/>
            <a:stretch>
              <a:fillRect/>
            </a:stretch>
          </p:blipFill>
          <p:spPr bwMode="auto">
            <a:xfrm>
              <a:off x="609600" y="2057400"/>
              <a:ext cx="2407662" cy="3962400"/>
            </a:xfrm>
            <a:prstGeom prst="rect">
              <a:avLst/>
            </a:prstGeom>
            <a:noFill/>
            <a:ln w="9525">
              <a:noFill/>
              <a:miter lim="800000"/>
              <a:headEnd/>
              <a:tailEnd/>
            </a:ln>
          </p:spPr>
        </p:pic>
        <p:pic>
          <p:nvPicPr>
            <p:cNvPr id="20484" name="Picture 1" descr="image004"/>
            <p:cNvPicPr>
              <a:picLocks noChangeAspect="1" noChangeArrowheads="1"/>
            </p:cNvPicPr>
            <p:nvPr/>
          </p:nvPicPr>
          <p:blipFill>
            <a:blip r:embed="rId3" cstate="print"/>
            <a:srcRect/>
            <a:stretch>
              <a:fillRect/>
            </a:stretch>
          </p:blipFill>
          <p:spPr bwMode="auto">
            <a:xfrm>
              <a:off x="3320590" y="2066925"/>
              <a:ext cx="2407662" cy="3962400"/>
            </a:xfrm>
            <a:prstGeom prst="rect">
              <a:avLst/>
            </a:prstGeom>
            <a:noFill/>
            <a:ln w="9525">
              <a:noFill/>
              <a:miter lim="800000"/>
              <a:headEnd/>
              <a:tailEnd/>
            </a:ln>
          </p:spPr>
        </p:pic>
        <p:pic>
          <p:nvPicPr>
            <p:cNvPr id="2051" name="Picture 2" descr="image001"/>
            <p:cNvPicPr>
              <a:picLocks noChangeAspect="1" noChangeArrowheads="1"/>
            </p:cNvPicPr>
            <p:nvPr/>
          </p:nvPicPr>
          <p:blipFill>
            <a:blip r:embed="rId4" cstate="print"/>
            <a:srcRect/>
            <a:stretch>
              <a:fillRect/>
            </a:stretch>
          </p:blipFill>
          <p:spPr bwMode="auto">
            <a:xfrm>
              <a:off x="6019800" y="2057400"/>
              <a:ext cx="2419350" cy="3962400"/>
            </a:xfrm>
            <a:prstGeom prst="rect">
              <a:avLst/>
            </a:prstGeom>
            <a:noFill/>
            <a:ln w="9525">
              <a:noFill/>
              <a:miter lim="800000"/>
              <a:headEnd/>
              <a:tailEnd/>
            </a:ln>
          </p:spPr>
        </p:pic>
      </p:grpSp>
      <p:sp>
        <p:nvSpPr>
          <p:cNvPr id="14" name="TextBox 13"/>
          <p:cNvSpPr txBox="1"/>
          <p:nvPr/>
        </p:nvSpPr>
        <p:spPr>
          <a:xfrm>
            <a:off x="762000" y="6096000"/>
            <a:ext cx="7772400" cy="584775"/>
          </a:xfrm>
          <a:prstGeom prst="rect">
            <a:avLst/>
          </a:prstGeom>
          <a:noFill/>
        </p:spPr>
        <p:txBody>
          <a:bodyPr wrap="square" rtlCol="0">
            <a:spAutoFit/>
          </a:bodyPr>
          <a:lstStyle/>
          <a:p>
            <a:r>
              <a:rPr lang="en-US" sz="1600" dirty="0" smtClean="0">
                <a:solidFill>
                  <a:schemeClr val="accent3"/>
                </a:solidFill>
              </a:rPr>
              <a:t>Note:  The higher ISO was necessary to discern ‘noise’ in the background.  The presence  of noise in the background is an indication the light curve has maximum sensitivity possible.</a:t>
            </a:r>
            <a:endParaRPr lang="en-US" sz="1600" dirty="0">
              <a:solidFill>
                <a:schemeClr val="accent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Attempts at absolute timing:</a:t>
            </a:r>
            <a:endParaRPr lang="en-US" dirty="0"/>
          </a:p>
        </p:txBody>
      </p:sp>
      <p:sp>
        <p:nvSpPr>
          <p:cNvPr id="3" name="Content Placeholder 2"/>
          <p:cNvSpPr>
            <a:spLocks noGrp="1"/>
          </p:cNvSpPr>
          <p:nvPr>
            <p:ph idx="1"/>
          </p:nvPr>
        </p:nvSpPr>
        <p:spPr/>
        <p:txBody>
          <a:bodyPr/>
          <a:lstStyle/>
          <a:p>
            <a:pPr>
              <a:buNone/>
            </a:pPr>
            <a:r>
              <a:rPr lang="en-US" dirty="0" smtClean="0"/>
              <a:t>There were two general attempts at applying time stamps to DSLR video recordings:</a:t>
            </a:r>
          </a:p>
          <a:p>
            <a:pPr marL="582930" indent="-514350">
              <a:buFont typeface="+mj-lt"/>
              <a:buAutoNum type="arabicPeriod"/>
            </a:pPr>
            <a:r>
              <a:rPr lang="en-US" dirty="0" smtClean="0"/>
              <a:t>Recording of  WWV audio on the DSLR video</a:t>
            </a:r>
          </a:p>
          <a:p>
            <a:pPr marL="582930" indent="-514350">
              <a:buFont typeface="+mj-lt"/>
              <a:buAutoNum type="arabicPeriod"/>
            </a:pPr>
            <a:r>
              <a:rPr lang="en-US" dirty="0" smtClean="0"/>
              <a:t>Recording a UTC time stamp before and after the DSLR video to bracket the event and allow calibration of the video frame time stamps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6781800" cy="707136"/>
          </a:xfrm>
        </p:spPr>
        <p:txBody>
          <a:bodyPr/>
          <a:lstStyle/>
          <a:p>
            <a:pPr algn="ctr"/>
            <a:r>
              <a:rPr lang="en-US" dirty="0" smtClean="0"/>
              <a:t>Recording of </a:t>
            </a:r>
            <a:r>
              <a:rPr lang="en-US" dirty="0" smtClean="0"/>
              <a:t>WWV audio </a:t>
            </a:r>
            <a:endParaRPr lang="en-US" dirty="0"/>
          </a:p>
        </p:txBody>
      </p:sp>
      <p:pic>
        <p:nvPicPr>
          <p:cNvPr id="5121" name="Picture 1" descr="image001"/>
          <p:cNvPicPr>
            <a:picLocks noChangeAspect="1" noChangeArrowheads="1"/>
          </p:cNvPicPr>
          <p:nvPr/>
        </p:nvPicPr>
        <p:blipFill>
          <a:blip r:embed="rId2" cstate="print"/>
          <a:srcRect/>
          <a:stretch>
            <a:fillRect/>
          </a:stretch>
        </p:blipFill>
        <p:spPr bwMode="auto">
          <a:xfrm>
            <a:off x="1143000" y="4343400"/>
            <a:ext cx="6802734" cy="1828800"/>
          </a:xfrm>
          <a:prstGeom prst="rect">
            <a:avLst/>
          </a:prstGeom>
          <a:noFill/>
          <a:ln w="9525">
            <a:noFill/>
            <a:miter lim="800000"/>
            <a:headEnd/>
            <a:tailEnd/>
          </a:ln>
        </p:spPr>
      </p:pic>
      <p:sp>
        <p:nvSpPr>
          <p:cNvPr id="4" name="TextBox 3"/>
          <p:cNvSpPr txBox="1"/>
          <p:nvPr/>
        </p:nvSpPr>
        <p:spPr>
          <a:xfrm>
            <a:off x="1066800" y="1066800"/>
            <a:ext cx="6858000" cy="3139321"/>
          </a:xfrm>
          <a:prstGeom prst="rect">
            <a:avLst/>
          </a:prstGeom>
          <a:noFill/>
        </p:spPr>
        <p:txBody>
          <a:bodyPr wrap="square" rtlCol="0">
            <a:spAutoFit/>
          </a:bodyPr>
          <a:lstStyle/>
          <a:p>
            <a:r>
              <a:rPr lang="en-US" dirty="0" smtClean="0"/>
              <a:t>Recording of WWV audio on the DSLR video consistently had problems with  the audio and video channel discordance.  In the example below, an 0.8% Video/Audio discordance is noted.  This was typical with all combined audio/video files submitted.  I could not </a:t>
            </a:r>
            <a:r>
              <a:rPr lang="en-US" dirty="0" err="1" smtClean="0"/>
              <a:t>transcode</a:t>
            </a:r>
            <a:r>
              <a:rPr lang="en-US" dirty="0" smtClean="0"/>
              <a:t> the audio/video codec to synchronize the two data channels consistently  at 0% discordance.</a:t>
            </a:r>
          </a:p>
          <a:p>
            <a:endParaRPr lang="en-US" dirty="0" smtClean="0"/>
          </a:p>
          <a:p>
            <a:r>
              <a:rPr lang="en-US" dirty="0" smtClean="0"/>
              <a:t>The following graphic shows the UTC second tick at the site of the blue bar, the audio channel as analyzed by Limovie  detects the UTC second tick 3.5 frames late.  This is 0.12 seconds late.  Better than some other forms of timing events, but clearly not as good as desired.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376</TotalTime>
  <Words>1422</Words>
  <Application>Microsoft Office PowerPoint</Application>
  <PresentationFormat>On-screen Show (4:3)</PresentationFormat>
  <Paragraphs>85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vt:lpstr>
      <vt:lpstr>Lessons Learned: DSLR campaign  erigone occultation of regulus  </vt:lpstr>
      <vt:lpstr>DSLR Campaign Objectives</vt:lpstr>
      <vt:lpstr>Testing Protocol</vt:lpstr>
      <vt:lpstr>Cameras tested</vt:lpstr>
      <vt:lpstr>General issues of note for DSLR camera video recording:</vt:lpstr>
      <vt:lpstr>Results</vt:lpstr>
      <vt:lpstr>Results (cont.)</vt:lpstr>
      <vt:lpstr>Attempts at absolute timing:</vt:lpstr>
      <vt:lpstr>Recording of WWV audio </vt:lpstr>
      <vt:lpstr>DSLR and Video of UT VTI display</vt:lpstr>
      <vt:lpstr>Conclusions:</vt:lpstr>
      <vt:lpstr>Acknowlegments: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erigone occultation of regulus  DSLR campaign</dc:title>
  <dc:creator>Tony George</dc:creator>
  <cp:lastModifiedBy>Tony George</cp:lastModifiedBy>
  <cp:revision>40</cp:revision>
  <dcterms:created xsi:type="dcterms:W3CDTF">2014-07-03T16:05:02Z</dcterms:created>
  <dcterms:modified xsi:type="dcterms:W3CDTF">2014-07-11T00:14:06Z</dcterms:modified>
</cp:coreProperties>
</file>